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9" r:id="rId4"/>
    <p:sldId id="261" r:id="rId5"/>
    <p:sldId id="282" r:id="rId6"/>
    <p:sldId id="263" r:id="rId7"/>
    <p:sldId id="264" r:id="rId8"/>
    <p:sldId id="298" r:id="rId9"/>
    <p:sldId id="299" r:id="rId10"/>
    <p:sldId id="300" r:id="rId11"/>
    <p:sldId id="301" r:id="rId12"/>
    <p:sldId id="265" r:id="rId13"/>
    <p:sldId id="291" r:id="rId14"/>
    <p:sldId id="270" r:id="rId15"/>
    <p:sldId id="292" r:id="rId16"/>
    <p:sldId id="274" r:id="rId17"/>
    <p:sldId id="297" r:id="rId18"/>
    <p:sldId id="295" r:id="rId19"/>
    <p:sldId id="296" r:id="rId20"/>
    <p:sldId id="283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-224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13/11/15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25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sa/3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Box 20"/>
          <p:cNvSpPr txBox="1">
            <a:spLocks noChangeArrowheads="1"/>
          </p:cNvSpPr>
          <p:nvPr userDrawn="1"/>
        </p:nvSpPr>
        <p:spPr bwMode="auto">
          <a:xfrm>
            <a:off x="1046163" y="6092834"/>
            <a:ext cx="685315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© Paul Fremantle 2015.  Licensed under the Creative Commons 4.0 BY-SA (Attribution-</a:t>
            </a:r>
            <a:r>
              <a:rPr lang="en-US" sz="1000" dirty="0" err="1" smtClean="0">
                <a:latin typeface="Montserrat"/>
              </a:rPr>
              <a:t>Sharealike</a:t>
            </a:r>
            <a:r>
              <a:rPr lang="en-US" sz="1000" dirty="0" smtClean="0">
                <a:latin typeface="Montserrat"/>
              </a:rPr>
              <a:t>) license.</a:t>
            </a:r>
          </a:p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See </a:t>
            </a:r>
            <a:r>
              <a:rPr lang="en-US" sz="1000" dirty="0" smtClean="0">
                <a:latin typeface="Montserrat"/>
                <a:hlinkClick r:id="rId14"/>
              </a:rPr>
              <a:t>http://creativecommons.org/licenses/by-sa/4.0/</a:t>
            </a:r>
            <a:r>
              <a:rPr lang="en-US" sz="1000" dirty="0" smtClean="0">
                <a:latin typeface="Montserrat"/>
              </a:rPr>
              <a:t> </a:t>
            </a:r>
          </a:p>
          <a:p>
            <a:pPr algn="l" eaLnBrk="1" hangingPunct="1">
              <a:defRPr/>
            </a:pPr>
            <a:endParaRPr lang="en-US" sz="1000" dirty="0" smtClean="0">
              <a:latin typeface="Montserrat"/>
            </a:endParaRPr>
          </a:p>
        </p:txBody>
      </p:sp>
      <p:pic>
        <p:nvPicPr>
          <p:cNvPr id="24" name="Picture 23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64" y="6254746"/>
            <a:ext cx="725399" cy="258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laboratory-journal.com/science/information-technology-it/big-data-genomics-challenges-and-solutions" TargetMode="External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msweb.cern.ch/phedex" TargetMode="External"/><Relationship Id="rId3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Big Data Introduction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Nov 2015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Lambda Architecture (</a:t>
            </a:r>
            <a:r>
              <a:rPr lang="en-US" dirty="0" err="1" smtClean="0"/>
              <a:t>MapR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546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Map Reduce</a:t>
            </a:r>
          </a:p>
          <a:p>
            <a:pPr lvl="1"/>
            <a:r>
              <a:rPr lang="en-US" dirty="0" err="1" smtClean="0"/>
              <a:t>Hadoop</a:t>
            </a:r>
            <a:r>
              <a:rPr lang="en-US" dirty="0" smtClean="0"/>
              <a:t>, Spark,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In-Memory Directed Acyclic Graphs</a:t>
            </a:r>
          </a:p>
          <a:p>
            <a:pPr lvl="1"/>
            <a:r>
              <a:rPr lang="en-US" dirty="0" smtClean="0"/>
              <a:t>Spark, </a:t>
            </a:r>
            <a:r>
              <a:rPr lang="en-US" dirty="0" err="1" smtClean="0"/>
              <a:t>Tez</a:t>
            </a:r>
            <a:endParaRPr lang="en-US" dirty="0"/>
          </a:p>
          <a:p>
            <a:r>
              <a:rPr lang="en-US" dirty="0" err="1" smtClean="0"/>
              <a:t>Realtime</a:t>
            </a:r>
            <a:r>
              <a:rPr lang="en-US" dirty="0" smtClean="0"/>
              <a:t> Stream processing</a:t>
            </a:r>
          </a:p>
          <a:p>
            <a:pPr lvl="1"/>
            <a:r>
              <a:rPr lang="en-US" dirty="0" smtClean="0"/>
              <a:t>Spark, Storm, Siddhi</a:t>
            </a:r>
          </a:p>
          <a:p>
            <a:r>
              <a:rPr lang="en-US" dirty="0" err="1" smtClean="0"/>
              <a:t>NoSQL</a:t>
            </a:r>
            <a:endParaRPr lang="en-US" dirty="0" smtClean="0"/>
          </a:p>
          <a:p>
            <a:pPr lvl="1"/>
            <a:r>
              <a:rPr lang="en-US" dirty="0" smtClean="0"/>
              <a:t>Cassandra, Mongo, </a:t>
            </a:r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Statistical Analysis</a:t>
            </a:r>
          </a:p>
          <a:p>
            <a:pPr lvl="1"/>
            <a:r>
              <a:rPr lang="en-US" dirty="0" smtClean="0"/>
              <a:t>R, </a:t>
            </a:r>
            <a:r>
              <a:rPr lang="en-US" dirty="0" err="1" smtClean="0"/>
              <a:t>SparkR</a:t>
            </a:r>
            <a:r>
              <a:rPr lang="en-US" dirty="0" smtClean="0"/>
              <a:t>, </a:t>
            </a:r>
            <a:r>
              <a:rPr lang="en-US" dirty="0" err="1" smtClean="0"/>
              <a:t>MapR</a:t>
            </a:r>
            <a:endParaRPr lang="en-US" dirty="0" smtClean="0"/>
          </a:p>
          <a:p>
            <a:r>
              <a:rPr lang="en-US" dirty="0" smtClean="0"/>
              <a:t>Machine Learning</a:t>
            </a:r>
          </a:p>
          <a:p>
            <a:pPr lvl="1"/>
            <a:r>
              <a:rPr lang="en-US" dirty="0" smtClean="0"/>
              <a:t>Mahout, MLlib, </a:t>
            </a:r>
            <a:r>
              <a:rPr lang="en-US" smtClean="0"/>
              <a:t>TensorFlow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89534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ase studies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79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Big Data </a:t>
            </a:r>
            <a:br>
              <a:rPr lang="en-US" dirty="0" smtClean="0"/>
            </a:br>
            <a:r>
              <a:rPr lang="en-US" dirty="0" smtClean="0"/>
              <a:t>Cloud management analytics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380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84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Realtime</a:t>
            </a:r>
            <a:r>
              <a:rPr lang="en-US" dirty="0" smtClean="0"/>
              <a:t> Big Data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York-based Bank</a:t>
            </a:r>
          </a:p>
          <a:p>
            <a:r>
              <a:rPr lang="en-US" dirty="0" smtClean="0"/>
              <a:t>25 servers in a cluster </a:t>
            </a:r>
            <a:r>
              <a:rPr lang="en-US" dirty="0" err="1" smtClean="0"/>
              <a:t>analysing</a:t>
            </a:r>
            <a:r>
              <a:rPr lang="en-US" dirty="0" smtClean="0"/>
              <a:t> trading and system data from operational systems</a:t>
            </a:r>
          </a:p>
          <a:p>
            <a:r>
              <a:rPr lang="en-US" dirty="0" smtClean="0"/>
              <a:t>Siddhi-based engine processing data in </a:t>
            </a:r>
            <a:r>
              <a:rPr lang="en-US" dirty="0" err="1" smtClean="0"/>
              <a:t>realtime</a:t>
            </a:r>
            <a:endParaRPr lang="en-US" dirty="0"/>
          </a:p>
          <a:p>
            <a:r>
              <a:rPr lang="en-US" dirty="0" smtClean="0"/>
              <a:t>Handling 10,000s of events/second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489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0"/>
            <a:ext cx="8388991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firstlook.org</a:t>
            </a:r>
            <a:r>
              <a:rPr lang="en-US" sz="1200" dirty="0"/>
              <a:t>/</a:t>
            </a:r>
            <a:r>
              <a:rPr lang="en-US" sz="1200" dirty="0" err="1"/>
              <a:t>theintercept</a:t>
            </a:r>
            <a:r>
              <a:rPr lang="en-US" sz="1200" dirty="0"/>
              <a:t>/2015/07/01/</a:t>
            </a:r>
            <a:r>
              <a:rPr lang="en-US" sz="1200" dirty="0" err="1"/>
              <a:t>nsas</a:t>
            </a:r>
            <a:r>
              <a:rPr lang="en-US" sz="1200" dirty="0"/>
              <a:t>-</a:t>
            </a:r>
            <a:r>
              <a:rPr lang="en-US" sz="1200" dirty="0" err="1"/>
              <a:t>google</a:t>
            </a:r>
            <a:r>
              <a:rPr lang="en-US" sz="1200" dirty="0"/>
              <a:t>-worlds-private-communications/</a:t>
            </a:r>
          </a:p>
        </p:txBody>
      </p:sp>
    </p:spTree>
    <p:extLst>
      <p:ext uri="{BB962C8B-B14F-4D97-AF65-F5344CB8AC3E}">
        <p14:creationId xmlns:p14="http://schemas.microsoft.com/office/powerpoint/2010/main" val="21240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Big Data </a:t>
            </a:r>
            <a:r>
              <a:rPr lang="en-US" sz="4000" dirty="0"/>
              <a:t>in Genomics</a:t>
            </a:r>
            <a:br>
              <a:rPr lang="en-US" sz="4000" dirty="0"/>
            </a:br>
            <a:r>
              <a:rPr lang="en-US" sz="1600" dirty="0">
                <a:hlinkClick r:id="rId2"/>
              </a:rPr>
              <a:t>http://www.laboratory-journal.com/science/information-technology-it/big-data-genomics-challenges-and-</a:t>
            </a:r>
            <a:r>
              <a:rPr lang="en-US" sz="1600" dirty="0" smtClean="0">
                <a:hlinkClick r:id="rId2"/>
              </a:rPr>
              <a:t>solutions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7429"/>
            <a:ext cx="9144000" cy="496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59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Maclaren</a:t>
            </a:r>
            <a:r>
              <a:rPr lang="en-US" dirty="0" smtClean="0"/>
              <a:t> Formula 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4799013"/>
            <a:ext cx="8229600" cy="13271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Collects 1Gb/race</a:t>
            </a:r>
          </a:p>
          <a:p>
            <a:r>
              <a:rPr lang="en-US" dirty="0" err="1" smtClean="0"/>
              <a:t>Analysing</a:t>
            </a:r>
            <a:r>
              <a:rPr lang="en-US" dirty="0" smtClean="0"/>
              <a:t> in real-time to tune and manage the car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87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5683"/>
            <a:ext cx="9058575" cy="652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71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Large Hadron Collider</a:t>
            </a:r>
            <a:br>
              <a:rPr lang="en-US" sz="3600" dirty="0" smtClean="0"/>
            </a:br>
            <a:r>
              <a:rPr lang="en-US" sz="2000" dirty="0" smtClean="0"/>
              <a:t>Compact </a:t>
            </a:r>
            <a:r>
              <a:rPr lang="en-US" sz="2000" dirty="0" err="1" smtClean="0"/>
              <a:t>Muon</a:t>
            </a:r>
            <a:r>
              <a:rPr lang="en-US" sz="2000" dirty="0" smtClean="0"/>
              <a:t> </a:t>
            </a:r>
            <a:r>
              <a:rPr lang="en-US" sz="2000" smtClean="0"/>
              <a:t>Solenoid Experiment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1100" dirty="0" smtClean="0"/>
              <a:t>Source</a:t>
            </a:r>
            <a:r>
              <a:rPr lang="en-US" sz="1100" dirty="0"/>
              <a:t>: </a:t>
            </a:r>
            <a:r>
              <a:rPr lang="en-US" sz="1100" dirty="0">
                <a:hlinkClick r:id="rId2"/>
              </a:rPr>
              <a:t>http://cmsweb.cern.ch/</a:t>
            </a:r>
            <a:r>
              <a:rPr lang="en-US" sz="1100" dirty="0" smtClean="0">
                <a:hlinkClick r:id="rId2"/>
              </a:rPr>
              <a:t>phedex</a:t>
            </a:r>
            <a:r>
              <a:rPr lang="en-US" sz="1100" dirty="0" smtClean="0"/>
              <a:t> </a:t>
            </a:r>
            <a:endParaRPr lang="en-US" sz="11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17202"/>
            <a:ext cx="8229600" cy="544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498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Definitions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Origins of Big Data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Case Studies</a:t>
            </a:r>
            <a:r>
              <a:rPr lang="en-US" dirty="0">
                <a:ea typeface="ヒラギノ角ゴ ProN W3" charset="0"/>
                <a:cs typeface="ヒラギノ角ゴ ProN W3" charset="0"/>
              </a:rPr>
              <a:t>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and Motivations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r>
              <a:rPr lang="en-US" dirty="0"/>
              <a:t>of a very large size, typically to the extent that its manipulation and management present significant logistical </a:t>
            </a:r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Oxford English Dictionary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9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data storage and analysis that:</a:t>
            </a:r>
          </a:p>
          <a:p>
            <a:pPr lvl="1"/>
            <a:r>
              <a:rPr lang="en-US" dirty="0" smtClean="0"/>
              <a:t>Cannot be processed on a single machine in a timely manner</a:t>
            </a:r>
          </a:p>
          <a:p>
            <a:pPr lvl="1"/>
            <a:r>
              <a:rPr lang="en-US" dirty="0" smtClean="0"/>
              <a:t>Over time needs more computation and resources than a fixed size system can provide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090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three </a:t>
            </a:r>
            <a:r>
              <a:rPr lang="en-US" dirty="0" err="1" smtClean="0"/>
              <a:t>Vs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Velocity</a:t>
            </a:r>
          </a:p>
          <a:p>
            <a:pPr lvl="1"/>
            <a:r>
              <a:rPr lang="en-US" dirty="0" smtClean="0"/>
              <a:t>Need to be able to process data faster</a:t>
            </a:r>
          </a:p>
          <a:p>
            <a:pPr lvl="1"/>
            <a:r>
              <a:rPr lang="en-US" dirty="0" smtClean="0"/>
              <a:t>Handle very large numbers of data elements/sec incoming</a:t>
            </a:r>
            <a:endParaRPr lang="en-US" dirty="0"/>
          </a:p>
          <a:p>
            <a:r>
              <a:rPr lang="en-US" dirty="0" smtClean="0"/>
              <a:t>Variety</a:t>
            </a:r>
          </a:p>
          <a:p>
            <a:pPr lvl="1"/>
            <a:r>
              <a:rPr lang="en-US" dirty="0" smtClean="0"/>
              <a:t>Not just the same old columns</a:t>
            </a:r>
          </a:p>
          <a:p>
            <a:pPr lvl="1"/>
            <a:r>
              <a:rPr lang="en-US" dirty="0" smtClean="0"/>
              <a:t>New formats, new sources, new details</a:t>
            </a:r>
            <a:endParaRPr lang="en-US" dirty="0"/>
          </a:p>
          <a:p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Massive volumes are becoming normal</a:t>
            </a:r>
          </a:p>
          <a:p>
            <a:pPr lvl="1"/>
            <a:r>
              <a:rPr lang="en-US" dirty="0" smtClean="0"/>
              <a:t>Collecting the next level of data</a:t>
            </a:r>
          </a:p>
          <a:p>
            <a:pPr lvl="2"/>
            <a:r>
              <a:rPr lang="en-US" dirty="0" smtClean="0"/>
              <a:t>E.g. Bank Trades, Website interactions, shopping experiences,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74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Origins of Big Data - 1997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8687"/>
            <a:ext cx="9144000" cy="474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02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Reduce 2008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02584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4" y="1417638"/>
            <a:ext cx="8561154" cy="423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771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Lambda Architecture instantiation (WSO2)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378" y="1671829"/>
            <a:ext cx="7792650" cy="422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26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2986</TotalTime>
  <Words>306</Words>
  <Application>Microsoft Macintosh PowerPoint</Application>
  <PresentationFormat>On-screen Show (4:3)</PresentationFormat>
  <Paragraphs>58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Cloud Computing and Big Data  Big Data Introduction</vt:lpstr>
      <vt:lpstr>Contents</vt:lpstr>
      <vt:lpstr>Big Data definition</vt:lpstr>
      <vt:lpstr>My Big Data definition</vt:lpstr>
      <vt:lpstr>The three Vs</vt:lpstr>
      <vt:lpstr>Origins of Big Data - 1997</vt:lpstr>
      <vt:lpstr>Map Reduce 2008</vt:lpstr>
      <vt:lpstr>Lambda Architecture</vt:lpstr>
      <vt:lpstr>Lambda Architecture instantiation (WSO2)</vt:lpstr>
      <vt:lpstr>Lambda Architecture (MapR)</vt:lpstr>
      <vt:lpstr>Big Data technologies</vt:lpstr>
      <vt:lpstr>Case studies</vt:lpstr>
      <vt:lpstr>Big Data  Cloud management analytics</vt:lpstr>
      <vt:lpstr>Realtime Big Data </vt:lpstr>
      <vt:lpstr>PowerPoint Presentation</vt:lpstr>
      <vt:lpstr>Big Data in Genomics http://www.laboratory-journal.com/science/information-technology-it/big-data-genomics-challenges-and-solutions </vt:lpstr>
      <vt:lpstr>Maclaren Formula 1</vt:lpstr>
      <vt:lpstr>PowerPoint Presentation</vt:lpstr>
      <vt:lpstr>Large Hadron Collider Compact Muon Solenoid Experiment Source: http://cmsweb.cern.ch/phedex 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334</cp:revision>
  <dcterms:created xsi:type="dcterms:W3CDTF">2012-03-07T10:41:54Z</dcterms:created>
  <dcterms:modified xsi:type="dcterms:W3CDTF">2015-11-13T09:35:22Z</dcterms:modified>
</cp:coreProperties>
</file>

<file path=docProps/thumbnail.jpeg>
</file>